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63" r:id="rId3"/>
    <p:sldId id="257" r:id="rId4"/>
    <p:sldId id="265" r:id="rId5"/>
    <p:sldId id="266" r:id="rId6"/>
    <p:sldId id="267" r:id="rId7"/>
    <p:sldId id="271" r:id="rId8"/>
    <p:sldId id="272" r:id="rId9"/>
    <p:sldId id="268" r:id="rId10"/>
    <p:sldId id="269" r:id="rId11"/>
    <p:sldId id="270" r:id="rId12"/>
    <p:sldId id="264" r:id="rId13"/>
    <p:sldId id="260" r:id="rId14"/>
    <p:sldId id="273" r:id="rId15"/>
    <p:sldId id="274"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D1727"/>
    <a:srgbClr val="0841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26" d="100"/>
          <a:sy n="126" d="100"/>
        </p:scale>
        <p:origin x="96" y="27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dirty="0"/>
          </a:p>
        </p:txBody>
      </p:sp>
    </p:spTree>
    <p:extLst>
      <p:ext uri="{BB962C8B-B14F-4D97-AF65-F5344CB8AC3E}">
        <p14:creationId xmlns:p14="http://schemas.microsoft.com/office/powerpoint/2010/main" val="4167675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2410744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1264011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86E6F4-71D4-475D-8577-6F0C11079CA3}" type="datetimeFigureOut">
              <a:rPr lang="en-GB" smtClean="0"/>
              <a:t>30/08/2024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296660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86E6F4-71D4-475D-8577-6F0C11079CA3}" type="datetimeFigureOut">
              <a:rPr lang="en-GB" smtClean="0"/>
              <a:t>30/08/2024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1880879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29707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3567735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916274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86E6F4-71D4-475D-8577-6F0C11079CA3}" type="datetimeFigureOut">
              <a:rPr lang="en-GB" smtClean="0"/>
              <a:t>30/08/2024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491299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86E6F4-71D4-475D-8577-6F0C11079CA3}" type="datetimeFigureOut">
              <a:rPr lang="en-GB" smtClean="0"/>
              <a:t>30/08/2024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2854588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4199191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396777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3263321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3928154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3504272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3288248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86E6F4-71D4-475D-8577-6F0C11079CA3}"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5CDAD-C076-4842-9C2C-AD436EF30C7C}" type="slidenum">
              <a:rPr lang="en-GB" smtClean="0"/>
              <a:t>‹#›</a:t>
            </a:fld>
            <a:endParaRPr lang="en-GB"/>
          </a:p>
        </p:txBody>
      </p:sp>
    </p:spTree>
    <p:extLst>
      <p:ext uri="{BB962C8B-B14F-4D97-AF65-F5344CB8AC3E}">
        <p14:creationId xmlns:p14="http://schemas.microsoft.com/office/powerpoint/2010/main" val="3087336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415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rgbClr val="AD1727"/>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886E6F4-71D4-475D-8577-6F0C11079CA3}" type="datetimeFigureOut">
              <a:rPr lang="en-GB" smtClean="0"/>
              <a:t>30/08/2024</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765CDAD-C076-4842-9C2C-AD436EF30C7C}" type="slidenum">
              <a:rPr lang="en-GB" smtClean="0"/>
              <a:t>‹#›</a:t>
            </a:fld>
            <a:endParaRPr lang="en-GB"/>
          </a:p>
        </p:txBody>
      </p:sp>
    </p:spTree>
    <p:extLst>
      <p:ext uri="{BB962C8B-B14F-4D97-AF65-F5344CB8AC3E}">
        <p14:creationId xmlns:p14="http://schemas.microsoft.com/office/powerpoint/2010/main" val="2047120623"/>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svg"/><Relationship Id="rId7" Type="http://schemas.openxmlformats.org/officeDocument/2006/relationships/image" Target="../media/image31.jp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3" Type="http://schemas.openxmlformats.org/officeDocument/2006/relationships/hyperlink" Target="http://www.broadreachmaritime.org/" TargetMode="External"/><Relationship Id="rId2" Type="http://schemas.openxmlformats.org/officeDocument/2006/relationships/hyperlink" Target="http://www.kingsfleet.org/"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04F3-A317-4E93-A014-09E563919845}"/>
              </a:ext>
            </a:extLst>
          </p:cNvPr>
          <p:cNvSpPr>
            <a:spLocks noGrp="1"/>
          </p:cNvSpPr>
          <p:nvPr>
            <p:ph type="ctrTitle"/>
          </p:nvPr>
        </p:nvSpPr>
        <p:spPr/>
        <p:txBody>
          <a:bodyPr/>
          <a:lstStyle/>
          <a:p>
            <a:r>
              <a:rPr lang="en-GB" dirty="0"/>
              <a:t>Kings Fleet</a:t>
            </a:r>
          </a:p>
        </p:txBody>
      </p:sp>
      <p:sp>
        <p:nvSpPr>
          <p:cNvPr id="3" name="Subtitle 2">
            <a:extLst>
              <a:ext uri="{FF2B5EF4-FFF2-40B4-BE49-F238E27FC236}">
                <a16:creationId xmlns:a16="http://schemas.microsoft.com/office/drawing/2014/main" id="{B44E4A81-6A23-406B-A281-14492DBBE856}"/>
              </a:ext>
            </a:extLst>
          </p:cNvPr>
          <p:cNvSpPr>
            <a:spLocks noGrp="1"/>
          </p:cNvSpPr>
          <p:nvPr>
            <p:ph type="subTitle" idx="1"/>
          </p:nvPr>
        </p:nvSpPr>
        <p:spPr/>
        <p:txBody>
          <a:bodyPr>
            <a:normAutofit/>
          </a:bodyPr>
          <a:lstStyle/>
          <a:p>
            <a:r>
              <a:rPr lang="en-GB" sz="1600" dirty="0">
                <a:solidFill>
                  <a:schemeClr val="tx1"/>
                </a:solidFill>
              </a:rPr>
              <a:t>Connecting : </a:t>
            </a:r>
            <a:r>
              <a:rPr lang="en-GB" sz="1800" dirty="0">
                <a:solidFill>
                  <a:schemeClr val="tx1"/>
                </a:solidFill>
              </a:rPr>
              <a:t>Encouraging</a:t>
            </a:r>
            <a:r>
              <a:rPr lang="en-GB" sz="1600" dirty="0">
                <a:solidFill>
                  <a:schemeClr val="tx1"/>
                </a:solidFill>
              </a:rPr>
              <a:t> : Supporting</a:t>
            </a:r>
          </a:p>
        </p:txBody>
      </p:sp>
      <p:pic>
        <p:nvPicPr>
          <p:cNvPr id="5" name="Picture 4">
            <a:extLst>
              <a:ext uri="{FF2B5EF4-FFF2-40B4-BE49-F238E27FC236}">
                <a16:creationId xmlns:a16="http://schemas.microsoft.com/office/drawing/2014/main" id="{7BD3438F-5469-42DE-87DE-9DC9B59794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58" y="87696"/>
            <a:ext cx="1395103" cy="1395103"/>
          </a:xfrm>
          <a:prstGeom prst="rect">
            <a:avLst/>
          </a:prstGeom>
        </p:spPr>
      </p:pic>
      <p:pic>
        <p:nvPicPr>
          <p:cNvPr id="6" name="Picture 5">
            <a:extLst>
              <a:ext uri="{FF2B5EF4-FFF2-40B4-BE49-F238E27FC236}">
                <a16:creationId xmlns:a16="http://schemas.microsoft.com/office/drawing/2014/main" id="{6E35E6A7-7122-4AD9-B144-B714DA7C5A22}"/>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5665871" y="740291"/>
            <a:ext cx="7513584" cy="7513584"/>
          </a:xfrm>
          <a:prstGeom prst="rect">
            <a:avLst/>
          </a:prstGeom>
        </p:spPr>
      </p:pic>
    </p:spTree>
    <p:extLst>
      <p:ext uri="{BB962C8B-B14F-4D97-AF65-F5344CB8AC3E}">
        <p14:creationId xmlns:p14="http://schemas.microsoft.com/office/powerpoint/2010/main" val="2576674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4217-DDEA-415B-9368-12E0F6C76566}"/>
              </a:ext>
            </a:extLst>
          </p:cNvPr>
          <p:cNvSpPr>
            <a:spLocks noGrp="1"/>
          </p:cNvSpPr>
          <p:nvPr>
            <p:ph type="title"/>
          </p:nvPr>
        </p:nvSpPr>
        <p:spPr/>
        <p:txBody>
          <a:bodyPr/>
          <a:lstStyle/>
          <a:p>
            <a:r>
              <a:rPr lang="en-GB" dirty="0"/>
              <a:t>What is Kings Fleet?</a:t>
            </a:r>
          </a:p>
        </p:txBody>
      </p:sp>
      <p:sp>
        <p:nvSpPr>
          <p:cNvPr id="3" name="Content Placeholder 2">
            <a:extLst>
              <a:ext uri="{FF2B5EF4-FFF2-40B4-BE49-F238E27FC236}">
                <a16:creationId xmlns:a16="http://schemas.microsoft.com/office/drawing/2014/main" id="{56F137EC-1F84-464C-AA2B-A9A477E257F7}"/>
              </a:ext>
            </a:extLst>
          </p:cNvPr>
          <p:cNvSpPr>
            <a:spLocks noGrp="1"/>
          </p:cNvSpPr>
          <p:nvPr>
            <p:ph idx="1"/>
          </p:nvPr>
        </p:nvSpPr>
        <p:spPr>
          <a:xfrm>
            <a:off x="1014300" y="2018962"/>
            <a:ext cx="10259102" cy="3022375"/>
          </a:xfrm>
        </p:spPr>
        <p:txBody>
          <a:bodyPr>
            <a:noAutofit/>
          </a:bodyPr>
          <a:lstStyle/>
          <a:p>
            <a:r>
              <a:rPr lang="en-GB" sz="2800" dirty="0">
                <a:latin typeface="+mn-lt"/>
              </a:rPr>
              <a:t>King’s Fleet is a global gathering of Evangelical Christian individuals and mission organisations who are passionate about using boats and ships, of all shapes and sizes, as ministry tools to share the Good News of Jesus Christ.</a:t>
            </a:r>
          </a:p>
          <a:p>
            <a:pPr marL="0" indent="0">
              <a:buNone/>
            </a:pPr>
            <a:endParaRPr lang="en-GB" sz="2800" dirty="0">
              <a:latin typeface="+mn-lt"/>
            </a:endParaRPr>
          </a:p>
          <a:p>
            <a:r>
              <a:rPr lang="en-GB" sz="2800" dirty="0">
                <a:latin typeface="+mn-lt"/>
              </a:rPr>
              <a:t>Our vision is to list, connect and encourage EVERY Christian Boat Ministry in the world.</a:t>
            </a:r>
          </a:p>
        </p:txBody>
      </p:sp>
    </p:spTree>
    <p:extLst>
      <p:ext uri="{BB962C8B-B14F-4D97-AF65-F5344CB8AC3E}">
        <p14:creationId xmlns:p14="http://schemas.microsoft.com/office/powerpoint/2010/main" val="2001521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Kings Fleet History</a:t>
            </a:r>
          </a:p>
        </p:txBody>
      </p:sp>
      <p:sp>
        <p:nvSpPr>
          <p:cNvPr id="3" name="Content Placeholder 2">
            <a:extLst>
              <a:ext uri="{FF2B5EF4-FFF2-40B4-BE49-F238E27FC236}">
                <a16:creationId xmlns:a16="http://schemas.microsoft.com/office/drawing/2014/main" id="{2C925725-23C2-453D-83F0-3A933D799996}"/>
              </a:ext>
            </a:extLst>
          </p:cNvPr>
          <p:cNvSpPr>
            <a:spLocks noGrp="1"/>
          </p:cNvSpPr>
          <p:nvPr>
            <p:ph idx="1"/>
          </p:nvPr>
        </p:nvSpPr>
        <p:spPr>
          <a:xfrm>
            <a:off x="1103313" y="2504485"/>
            <a:ext cx="4832196" cy="3743914"/>
          </a:xfrm>
        </p:spPr>
        <p:txBody>
          <a:bodyPr>
            <a:normAutofit/>
          </a:bodyPr>
          <a:lstStyle/>
          <a:p>
            <a:pPr marL="0" indent="0">
              <a:buClr>
                <a:srgbClr val="AD1727"/>
              </a:buClr>
              <a:buNone/>
            </a:pPr>
            <a:r>
              <a:rPr lang="en-GB" sz="2400" dirty="0">
                <a:latin typeface="Calibri" panose="020F0502020204030204" pitchFamily="34" charset="0"/>
                <a:ea typeface="Calibri" panose="020F0502020204030204" pitchFamily="34" charset="0"/>
                <a:cs typeface="Calibri" panose="020F0502020204030204" pitchFamily="34" charset="0"/>
              </a:rPr>
              <a:t>Kings Fleet started in Sweden in 1979, it was a group of skippers from maritime ministries in Sweden and throughout Northern Europe who met together annually.</a:t>
            </a:r>
          </a:p>
        </p:txBody>
      </p:sp>
      <p:pic>
        <p:nvPicPr>
          <p:cNvPr id="1026" name="Picture 2">
            <a:extLst>
              <a:ext uri="{FF2B5EF4-FFF2-40B4-BE49-F238E27FC236}">
                <a16:creationId xmlns:a16="http://schemas.microsoft.com/office/drawing/2014/main" id="{68701BC7-B6EF-434B-A01D-4704E6B73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7079" y="1738438"/>
            <a:ext cx="4603067" cy="3909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285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7" name="Picture 6">
            <a:extLst>
              <a:ext uri="{FF2B5EF4-FFF2-40B4-BE49-F238E27FC236}">
                <a16:creationId xmlns:a16="http://schemas.microsoft.com/office/drawing/2014/main" id="{B5DDD0FF-FD94-422C-8EB4-DE2B465B59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377" y="1509342"/>
            <a:ext cx="8009832" cy="4585629"/>
          </a:xfrm>
          <a:prstGeom prst="rect">
            <a:avLst/>
          </a:prstGeom>
        </p:spPr>
      </p:pic>
    </p:spTree>
    <p:extLst>
      <p:ext uri="{BB962C8B-B14F-4D97-AF65-F5344CB8AC3E}">
        <p14:creationId xmlns:p14="http://schemas.microsoft.com/office/powerpoint/2010/main" val="3343108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4" name="Picture 3">
            <a:extLst>
              <a:ext uri="{FF2B5EF4-FFF2-40B4-BE49-F238E27FC236}">
                <a16:creationId xmlns:a16="http://schemas.microsoft.com/office/drawing/2014/main" id="{4BEC5419-69F9-40DB-A0F7-C61D27BC96F5}"/>
              </a:ext>
            </a:extLst>
          </p:cNvPr>
          <p:cNvPicPr>
            <a:picLocks noChangeAspect="1"/>
          </p:cNvPicPr>
          <p:nvPr/>
        </p:nvPicPr>
        <p:blipFill rotWithShape="1">
          <a:blip r:embed="rId2">
            <a:extLst>
              <a:ext uri="{28A0092B-C50C-407E-A947-70E740481C1C}">
                <a14:useLocalDpi xmlns:a14="http://schemas.microsoft.com/office/drawing/2010/main" val="0"/>
              </a:ext>
            </a:extLst>
          </a:blip>
          <a:srcRect b="11711"/>
          <a:stretch/>
        </p:blipFill>
        <p:spPr>
          <a:xfrm>
            <a:off x="2041003" y="1521479"/>
            <a:ext cx="8009831" cy="4585630"/>
          </a:xfrm>
          <a:prstGeom prst="rect">
            <a:avLst/>
          </a:prstGeom>
        </p:spPr>
      </p:pic>
    </p:spTree>
    <p:extLst>
      <p:ext uri="{BB962C8B-B14F-4D97-AF65-F5344CB8AC3E}">
        <p14:creationId xmlns:p14="http://schemas.microsoft.com/office/powerpoint/2010/main" val="4163624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5" name="Picture 4">
            <a:extLst>
              <a:ext uri="{FF2B5EF4-FFF2-40B4-BE49-F238E27FC236}">
                <a16:creationId xmlns:a16="http://schemas.microsoft.com/office/drawing/2014/main" id="{BA5C32D3-7B98-49C7-BD31-DFBF253CF6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2755" y="1517733"/>
            <a:ext cx="6886325" cy="4589376"/>
          </a:xfrm>
          <a:prstGeom prst="rect">
            <a:avLst/>
          </a:prstGeom>
        </p:spPr>
      </p:pic>
    </p:spTree>
    <p:extLst>
      <p:ext uri="{BB962C8B-B14F-4D97-AF65-F5344CB8AC3E}">
        <p14:creationId xmlns:p14="http://schemas.microsoft.com/office/powerpoint/2010/main" val="33495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5" name="Picture 4">
            <a:extLst>
              <a:ext uri="{FF2B5EF4-FFF2-40B4-BE49-F238E27FC236}">
                <a16:creationId xmlns:a16="http://schemas.microsoft.com/office/drawing/2014/main" id="{BA5C32D3-7B98-49C7-BD31-DFBF253CF6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2755" y="1517733"/>
            <a:ext cx="6886325" cy="4589376"/>
          </a:xfrm>
          <a:prstGeom prst="rect">
            <a:avLst/>
          </a:prstGeom>
        </p:spPr>
      </p:pic>
      <p:pic>
        <p:nvPicPr>
          <p:cNvPr id="4" name="Picture 3">
            <a:extLst>
              <a:ext uri="{FF2B5EF4-FFF2-40B4-BE49-F238E27FC236}">
                <a16:creationId xmlns:a16="http://schemas.microsoft.com/office/drawing/2014/main" id="{87028152-6BFC-4BC4-916B-5821F29E9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755" y="1507259"/>
            <a:ext cx="6886325" cy="4599850"/>
          </a:xfrm>
          <a:prstGeom prst="rect">
            <a:avLst/>
          </a:prstGeom>
        </p:spPr>
      </p:pic>
    </p:spTree>
    <p:extLst>
      <p:ext uri="{BB962C8B-B14F-4D97-AF65-F5344CB8AC3E}">
        <p14:creationId xmlns:p14="http://schemas.microsoft.com/office/powerpoint/2010/main" val="3109093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6" name="Picture 5">
            <a:extLst>
              <a:ext uri="{FF2B5EF4-FFF2-40B4-BE49-F238E27FC236}">
                <a16:creationId xmlns:a16="http://schemas.microsoft.com/office/drawing/2014/main" id="{419EDF88-5269-48C0-AB6F-63FDDC2F05CF}"/>
              </a:ext>
            </a:extLst>
          </p:cNvPr>
          <p:cNvPicPr>
            <a:picLocks noChangeAspect="1"/>
          </p:cNvPicPr>
          <p:nvPr/>
        </p:nvPicPr>
        <p:blipFill rotWithShape="1">
          <a:blip r:embed="rId2">
            <a:extLst>
              <a:ext uri="{28A0092B-C50C-407E-A947-70E740481C1C}">
                <a14:useLocalDpi xmlns:a14="http://schemas.microsoft.com/office/drawing/2010/main" val="0"/>
              </a:ext>
            </a:extLst>
          </a:blip>
          <a:srcRect t="6719" b="8746"/>
          <a:stretch/>
        </p:blipFill>
        <p:spPr>
          <a:xfrm>
            <a:off x="2652837" y="1517733"/>
            <a:ext cx="6786160" cy="4589376"/>
          </a:xfrm>
          <a:prstGeom prst="rect">
            <a:avLst/>
          </a:prstGeom>
        </p:spPr>
      </p:pic>
    </p:spTree>
    <p:extLst>
      <p:ext uri="{BB962C8B-B14F-4D97-AF65-F5344CB8AC3E}">
        <p14:creationId xmlns:p14="http://schemas.microsoft.com/office/powerpoint/2010/main" val="2529203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5" name="Picture 4">
            <a:extLst>
              <a:ext uri="{FF2B5EF4-FFF2-40B4-BE49-F238E27FC236}">
                <a16:creationId xmlns:a16="http://schemas.microsoft.com/office/drawing/2014/main" id="{BA5C32D3-7B98-49C7-BD31-DFBF253CF6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2755" y="1517733"/>
            <a:ext cx="6886325" cy="4589376"/>
          </a:xfrm>
          <a:prstGeom prst="rect">
            <a:avLst/>
          </a:prstGeom>
        </p:spPr>
      </p:pic>
      <p:pic>
        <p:nvPicPr>
          <p:cNvPr id="4" name="Picture 3">
            <a:extLst>
              <a:ext uri="{FF2B5EF4-FFF2-40B4-BE49-F238E27FC236}">
                <a16:creationId xmlns:a16="http://schemas.microsoft.com/office/drawing/2014/main" id="{5C7307A3-0252-4823-B193-7A32F46329E0}"/>
              </a:ext>
            </a:extLst>
          </p:cNvPr>
          <p:cNvPicPr>
            <a:picLocks noChangeAspect="1"/>
          </p:cNvPicPr>
          <p:nvPr/>
        </p:nvPicPr>
        <p:blipFill rotWithShape="1">
          <a:blip r:embed="rId3">
            <a:extLst>
              <a:ext uri="{28A0092B-C50C-407E-A947-70E740481C1C}">
                <a14:useLocalDpi xmlns:a14="http://schemas.microsoft.com/office/drawing/2010/main" val="0"/>
              </a:ext>
            </a:extLst>
          </a:blip>
          <a:srcRect l="627" t="33080" r="-627" b="-10949"/>
          <a:stretch/>
        </p:blipFill>
        <p:spPr>
          <a:xfrm>
            <a:off x="2101048" y="1517732"/>
            <a:ext cx="7989903" cy="5340267"/>
          </a:xfrm>
          <a:prstGeom prst="rect">
            <a:avLst/>
          </a:prstGeom>
        </p:spPr>
      </p:pic>
    </p:spTree>
    <p:extLst>
      <p:ext uri="{BB962C8B-B14F-4D97-AF65-F5344CB8AC3E}">
        <p14:creationId xmlns:p14="http://schemas.microsoft.com/office/powerpoint/2010/main" val="299413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6" name="Picture 5">
            <a:extLst>
              <a:ext uri="{FF2B5EF4-FFF2-40B4-BE49-F238E27FC236}">
                <a16:creationId xmlns:a16="http://schemas.microsoft.com/office/drawing/2014/main" id="{04805571-A57C-46D2-9A6F-F3D173A4513B}"/>
              </a:ext>
            </a:extLst>
          </p:cNvPr>
          <p:cNvPicPr>
            <a:picLocks noChangeAspect="1"/>
          </p:cNvPicPr>
          <p:nvPr/>
        </p:nvPicPr>
        <p:blipFill rotWithShape="1">
          <a:blip r:embed="rId2">
            <a:extLst>
              <a:ext uri="{28A0092B-C50C-407E-A947-70E740481C1C}">
                <a14:useLocalDpi xmlns:a14="http://schemas.microsoft.com/office/drawing/2010/main" val="0"/>
              </a:ext>
            </a:extLst>
          </a:blip>
          <a:srcRect l="4846" t="7670" r="21525" b="25410"/>
          <a:stretch/>
        </p:blipFill>
        <p:spPr>
          <a:xfrm>
            <a:off x="2729713" y="1513687"/>
            <a:ext cx="6732573" cy="4589376"/>
          </a:xfrm>
          <a:prstGeom prst="rect">
            <a:avLst/>
          </a:prstGeom>
        </p:spPr>
      </p:pic>
    </p:spTree>
    <p:extLst>
      <p:ext uri="{BB962C8B-B14F-4D97-AF65-F5344CB8AC3E}">
        <p14:creationId xmlns:p14="http://schemas.microsoft.com/office/powerpoint/2010/main" val="1136703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dirty="0"/>
              <a:t>What is a Maritime Ministry?</a:t>
            </a:r>
          </a:p>
        </p:txBody>
      </p:sp>
      <p:pic>
        <p:nvPicPr>
          <p:cNvPr id="4" name="Picture 3">
            <a:extLst>
              <a:ext uri="{FF2B5EF4-FFF2-40B4-BE49-F238E27FC236}">
                <a16:creationId xmlns:a16="http://schemas.microsoft.com/office/drawing/2014/main" id="{075ED957-EBCF-4BD7-873D-7292AE2825F4}"/>
              </a:ext>
            </a:extLst>
          </p:cNvPr>
          <p:cNvPicPr>
            <a:picLocks noChangeAspect="1"/>
          </p:cNvPicPr>
          <p:nvPr/>
        </p:nvPicPr>
        <p:blipFill rotWithShape="1">
          <a:blip r:embed="rId2">
            <a:extLst>
              <a:ext uri="{28A0092B-C50C-407E-A947-70E740481C1C}">
                <a14:useLocalDpi xmlns:a14="http://schemas.microsoft.com/office/drawing/2010/main" val="0"/>
              </a:ext>
            </a:extLst>
          </a:blip>
          <a:srcRect b="14287"/>
          <a:stretch/>
        </p:blipFill>
        <p:spPr>
          <a:xfrm>
            <a:off x="2652837" y="1517733"/>
            <a:ext cx="6886325" cy="4589376"/>
          </a:xfrm>
          <a:prstGeom prst="rect">
            <a:avLst/>
          </a:prstGeom>
        </p:spPr>
      </p:pic>
      <p:pic>
        <p:nvPicPr>
          <p:cNvPr id="3" name="Picture 2">
            <a:extLst>
              <a:ext uri="{FF2B5EF4-FFF2-40B4-BE49-F238E27FC236}">
                <a16:creationId xmlns:a16="http://schemas.microsoft.com/office/drawing/2014/main" id="{4344CD62-7316-436E-843A-28D272F40C7A}"/>
              </a:ext>
            </a:extLst>
          </p:cNvPr>
          <p:cNvPicPr>
            <a:picLocks noChangeAspect="1"/>
          </p:cNvPicPr>
          <p:nvPr/>
        </p:nvPicPr>
        <p:blipFill>
          <a:blip r:embed="rId3"/>
          <a:stretch>
            <a:fillRect/>
          </a:stretch>
        </p:blipFill>
        <p:spPr>
          <a:xfrm>
            <a:off x="2652837" y="1517732"/>
            <a:ext cx="6889808" cy="4589377"/>
          </a:xfrm>
          <a:prstGeom prst="rect">
            <a:avLst/>
          </a:prstGeom>
        </p:spPr>
      </p:pic>
    </p:spTree>
    <p:extLst>
      <p:ext uri="{BB962C8B-B14F-4D97-AF65-F5344CB8AC3E}">
        <p14:creationId xmlns:p14="http://schemas.microsoft.com/office/powerpoint/2010/main" val="1319909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4217-DDEA-415B-9368-12E0F6C76566}"/>
              </a:ext>
            </a:extLst>
          </p:cNvPr>
          <p:cNvSpPr>
            <a:spLocks noGrp="1"/>
          </p:cNvSpPr>
          <p:nvPr>
            <p:ph type="title"/>
          </p:nvPr>
        </p:nvSpPr>
        <p:spPr/>
        <p:txBody>
          <a:bodyPr/>
          <a:lstStyle/>
          <a:p>
            <a:r>
              <a:rPr lang="en-GB" dirty="0"/>
              <a:t>Kings Fleet Today</a:t>
            </a:r>
          </a:p>
        </p:txBody>
      </p:sp>
      <p:sp>
        <p:nvSpPr>
          <p:cNvPr id="3" name="Content Placeholder 2">
            <a:extLst>
              <a:ext uri="{FF2B5EF4-FFF2-40B4-BE49-F238E27FC236}">
                <a16:creationId xmlns:a16="http://schemas.microsoft.com/office/drawing/2014/main" id="{56F137EC-1F84-464C-AA2B-A9A477E257F7}"/>
              </a:ext>
            </a:extLst>
          </p:cNvPr>
          <p:cNvSpPr>
            <a:spLocks noGrp="1"/>
          </p:cNvSpPr>
          <p:nvPr>
            <p:ph idx="1"/>
          </p:nvPr>
        </p:nvSpPr>
        <p:spPr>
          <a:xfrm>
            <a:off x="1103312" y="2403335"/>
            <a:ext cx="10259102" cy="3845064"/>
          </a:xfrm>
        </p:spPr>
        <p:txBody>
          <a:bodyPr>
            <a:normAutofit/>
          </a:bodyPr>
          <a:lstStyle/>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Today we have 111 ministries listed (with 182 vessels) more in the pipeline!</a:t>
            </a: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We have held over 50 online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Fika’s</a:t>
            </a:r>
            <a:r>
              <a:rPr lang="en-GB" sz="2400" dirty="0">
                <a:effectLst/>
                <a:latin typeface="Calibri" panose="020F0502020204030204" pitchFamily="34" charset="0"/>
                <a:ea typeface="Calibri" panose="020F0502020204030204" pitchFamily="34" charset="0"/>
                <a:cs typeface="Times New Roman" panose="02020603050405020304" pitchFamily="18" charset="0"/>
              </a:rPr>
              <a:t> connecting and supporting members.</a:t>
            </a: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145 members in our online Crews Mess Community.</a:t>
            </a: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Almost 500 people on the mailing list.</a:t>
            </a:r>
          </a:p>
        </p:txBody>
      </p:sp>
    </p:spTree>
    <p:extLst>
      <p:ext uri="{BB962C8B-B14F-4D97-AF65-F5344CB8AC3E}">
        <p14:creationId xmlns:p14="http://schemas.microsoft.com/office/powerpoint/2010/main" val="3686423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7C09-6E18-4D18-88B3-6C54563071DF}"/>
              </a:ext>
            </a:extLst>
          </p:cNvPr>
          <p:cNvSpPr>
            <a:spLocks noGrp="1"/>
          </p:cNvSpPr>
          <p:nvPr>
            <p:ph type="title"/>
          </p:nvPr>
        </p:nvSpPr>
        <p:spPr/>
        <p:txBody>
          <a:bodyPr/>
          <a:lstStyle/>
          <a:p>
            <a:r>
              <a:rPr lang="en-GB" sz="3200" dirty="0"/>
              <a:t>Annual Conferences</a:t>
            </a:r>
          </a:p>
        </p:txBody>
      </p:sp>
      <p:pic>
        <p:nvPicPr>
          <p:cNvPr id="5" name="Picture 4">
            <a:extLst>
              <a:ext uri="{FF2B5EF4-FFF2-40B4-BE49-F238E27FC236}">
                <a16:creationId xmlns:a16="http://schemas.microsoft.com/office/drawing/2014/main" id="{A2C28118-AA00-4362-93F6-580F9B05122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8257" y="3922614"/>
            <a:ext cx="3935910" cy="2684533"/>
          </a:xfrm>
          <a:prstGeom prst="rect">
            <a:avLst/>
          </a:prstGeom>
          <a:noFill/>
          <a:ln>
            <a:noFill/>
          </a:ln>
        </p:spPr>
      </p:pic>
      <p:pic>
        <p:nvPicPr>
          <p:cNvPr id="4" name="Picture 3">
            <a:extLst>
              <a:ext uri="{FF2B5EF4-FFF2-40B4-BE49-F238E27FC236}">
                <a16:creationId xmlns:a16="http://schemas.microsoft.com/office/drawing/2014/main" id="{2A6FCDD7-FF2E-4915-A22B-EB64532046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2712" y="1161075"/>
            <a:ext cx="3938371" cy="2623940"/>
          </a:xfrm>
          <a:prstGeom prst="rect">
            <a:avLst/>
          </a:prstGeom>
        </p:spPr>
      </p:pic>
      <p:pic>
        <p:nvPicPr>
          <p:cNvPr id="7" name="Picture 6">
            <a:extLst>
              <a:ext uri="{FF2B5EF4-FFF2-40B4-BE49-F238E27FC236}">
                <a16:creationId xmlns:a16="http://schemas.microsoft.com/office/drawing/2014/main" id="{11CB829C-8239-4BCC-BD4F-94116C97E1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8257" y="1161076"/>
            <a:ext cx="3935910" cy="2623940"/>
          </a:xfrm>
          <a:prstGeom prst="rect">
            <a:avLst/>
          </a:prstGeom>
        </p:spPr>
      </p:pic>
      <p:pic>
        <p:nvPicPr>
          <p:cNvPr id="9" name="Picture 8">
            <a:extLst>
              <a:ext uri="{FF2B5EF4-FFF2-40B4-BE49-F238E27FC236}">
                <a16:creationId xmlns:a16="http://schemas.microsoft.com/office/drawing/2014/main" id="{DCB6FFCD-FBB4-409B-B47C-5AAB361F448F}"/>
              </a:ext>
            </a:extLst>
          </p:cNvPr>
          <p:cNvPicPr>
            <a:picLocks noChangeAspect="1"/>
          </p:cNvPicPr>
          <p:nvPr/>
        </p:nvPicPr>
        <p:blipFill rotWithShape="1">
          <a:blip r:embed="rId5">
            <a:extLst>
              <a:ext uri="{28A0092B-C50C-407E-A947-70E740481C1C}">
                <a14:useLocalDpi xmlns:a14="http://schemas.microsoft.com/office/drawing/2010/main" val="0"/>
              </a:ext>
            </a:extLst>
          </a:blip>
          <a:srcRect l="3166" r="14339"/>
          <a:stretch/>
        </p:blipFill>
        <p:spPr>
          <a:xfrm>
            <a:off x="5982712" y="3922614"/>
            <a:ext cx="3935910" cy="2684533"/>
          </a:xfrm>
          <a:prstGeom prst="rect">
            <a:avLst/>
          </a:prstGeom>
        </p:spPr>
      </p:pic>
    </p:spTree>
    <p:extLst>
      <p:ext uri="{BB962C8B-B14F-4D97-AF65-F5344CB8AC3E}">
        <p14:creationId xmlns:p14="http://schemas.microsoft.com/office/powerpoint/2010/main" val="3593036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867A82-0174-4FAA-9DDA-C70000642EE4}"/>
              </a:ext>
            </a:extLst>
          </p:cNvPr>
          <p:cNvSpPr>
            <a:spLocks noGrp="1"/>
          </p:cNvSpPr>
          <p:nvPr>
            <p:ph idx="1"/>
          </p:nvPr>
        </p:nvSpPr>
        <p:spPr/>
        <p:txBody>
          <a:bodyPr/>
          <a:lstStyle/>
          <a:p>
            <a:r>
              <a:rPr lang="en-GB" dirty="0"/>
              <a:t>Passage Planning 2025</a:t>
            </a:r>
          </a:p>
        </p:txBody>
      </p:sp>
      <p:pic>
        <p:nvPicPr>
          <p:cNvPr id="7" name="Picture 6">
            <a:extLst>
              <a:ext uri="{FF2B5EF4-FFF2-40B4-BE49-F238E27FC236}">
                <a16:creationId xmlns:a16="http://schemas.microsoft.com/office/drawing/2014/main" id="{748F0A03-623F-4937-BA14-15B48AF504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F3A60436-DB65-4F93-A5DE-8C39AAE20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8265" y="1242525"/>
            <a:ext cx="3339214" cy="2224752"/>
          </a:xfrm>
          <a:prstGeom prst="rect">
            <a:avLst/>
          </a:prstGeom>
        </p:spPr>
      </p:pic>
      <p:pic>
        <p:nvPicPr>
          <p:cNvPr id="13" name="Picture 12">
            <a:extLst>
              <a:ext uri="{FF2B5EF4-FFF2-40B4-BE49-F238E27FC236}">
                <a16:creationId xmlns:a16="http://schemas.microsoft.com/office/drawing/2014/main" id="{E0ABEC06-BAF5-4068-BC18-D021AB439C7A}"/>
              </a:ext>
            </a:extLst>
          </p:cNvPr>
          <p:cNvPicPr>
            <a:picLocks noChangeAspect="1"/>
          </p:cNvPicPr>
          <p:nvPr/>
        </p:nvPicPr>
        <p:blipFill rotWithShape="1">
          <a:blip r:embed="rId4">
            <a:extLst>
              <a:ext uri="{28A0092B-C50C-407E-A947-70E740481C1C}">
                <a14:useLocalDpi xmlns:a14="http://schemas.microsoft.com/office/drawing/2010/main" val="0"/>
              </a:ext>
            </a:extLst>
          </a:blip>
          <a:srcRect l="16696"/>
          <a:stretch/>
        </p:blipFill>
        <p:spPr>
          <a:xfrm>
            <a:off x="6377267" y="3715185"/>
            <a:ext cx="3339215" cy="2253294"/>
          </a:xfrm>
          <a:prstGeom prst="rect">
            <a:avLst/>
          </a:prstGeom>
        </p:spPr>
      </p:pic>
      <p:pic>
        <p:nvPicPr>
          <p:cNvPr id="15" name="Picture 14">
            <a:extLst>
              <a:ext uri="{FF2B5EF4-FFF2-40B4-BE49-F238E27FC236}">
                <a16:creationId xmlns:a16="http://schemas.microsoft.com/office/drawing/2014/main" id="{9901C5C3-DDCA-444F-8C48-73C04F0F9B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3300" y="1242525"/>
            <a:ext cx="3339215" cy="2224771"/>
          </a:xfrm>
          <a:prstGeom prst="rect">
            <a:avLst/>
          </a:prstGeom>
        </p:spPr>
      </p:pic>
      <p:pic>
        <p:nvPicPr>
          <p:cNvPr id="17" name="Picture 16">
            <a:extLst>
              <a:ext uri="{FF2B5EF4-FFF2-40B4-BE49-F238E27FC236}">
                <a16:creationId xmlns:a16="http://schemas.microsoft.com/office/drawing/2014/main" id="{D003E231-F51C-4F4D-86BF-DEFA3DAA836B}"/>
              </a:ext>
            </a:extLst>
          </p:cNvPr>
          <p:cNvPicPr>
            <a:picLocks noChangeAspect="1"/>
          </p:cNvPicPr>
          <p:nvPr/>
        </p:nvPicPr>
        <p:blipFill rotWithShape="1">
          <a:blip r:embed="rId6">
            <a:extLst>
              <a:ext uri="{28A0092B-C50C-407E-A947-70E740481C1C}">
                <a14:useLocalDpi xmlns:a14="http://schemas.microsoft.com/office/drawing/2010/main" val="0"/>
              </a:ext>
            </a:extLst>
          </a:blip>
          <a:srcRect l="12263" r="8314" b="6514"/>
          <a:stretch/>
        </p:blipFill>
        <p:spPr>
          <a:xfrm>
            <a:off x="2623300" y="3743707"/>
            <a:ext cx="3339215" cy="2224771"/>
          </a:xfrm>
          <a:prstGeom prst="rect">
            <a:avLst/>
          </a:prstGeom>
        </p:spPr>
      </p:pic>
    </p:spTree>
    <p:extLst>
      <p:ext uri="{BB962C8B-B14F-4D97-AF65-F5344CB8AC3E}">
        <p14:creationId xmlns:p14="http://schemas.microsoft.com/office/powerpoint/2010/main" val="4220381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D3249F-85EB-4261-B088-FD19C3640977}"/>
              </a:ext>
            </a:extLst>
          </p:cNvPr>
          <p:cNvSpPr/>
          <p:nvPr/>
        </p:nvSpPr>
        <p:spPr>
          <a:xfrm>
            <a:off x="262991" y="238909"/>
            <a:ext cx="3787073" cy="10881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Graphic 5">
            <a:extLst>
              <a:ext uri="{FF2B5EF4-FFF2-40B4-BE49-F238E27FC236}">
                <a16:creationId xmlns:a16="http://schemas.microsoft.com/office/drawing/2014/main" id="{F18E80FF-F49E-48B7-B1DD-D939C2EEE72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5819" y="299599"/>
            <a:ext cx="3566271" cy="966803"/>
          </a:xfrm>
          <a:prstGeom prst="rect">
            <a:avLst/>
          </a:prstGeom>
        </p:spPr>
      </p:pic>
      <p:pic>
        <p:nvPicPr>
          <p:cNvPr id="13" name="Picture 12">
            <a:extLst>
              <a:ext uri="{FF2B5EF4-FFF2-40B4-BE49-F238E27FC236}">
                <a16:creationId xmlns:a16="http://schemas.microsoft.com/office/drawing/2014/main" id="{87C6D81A-C2ED-4084-B67A-EDBF221A9584}"/>
              </a:ext>
            </a:extLst>
          </p:cNvPr>
          <p:cNvPicPr>
            <a:picLocks noChangeAspect="1"/>
          </p:cNvPicPr>
          <p:nvPr/>
        </p:nvPicPr>
        <p:blipFill rotWithShape="1">
          <a:blip r:embed="rId4">
            <a:extLst>
              <a:ext uri="{28A0092B-C50C-407E-A947-70E740481C1C}">
                <a14:useLocalDpi xmlns:a14="http://schemas.microsoft.com/office/drawing/2010/main" val="0"/>
              </a:ext>
            </a:extLst>
          </a:blip>
          <a:srcRect l="26487" b="15870"/>
          <a:stretch/>
        </p:blipFill>
        <p:spPr>
          <a:xfrm>
            <a:off x="257926" y="1865214"/>
            <a:ext cx="3787073" cy="2884810"/>
          </a:xfrm>
          <a:prstGeom prst="rect">
            <a:avLst/>
          </a:prstGeom>
        </p:spPr>
      </p:pic>
      <p:pic>
        <p:nvPicPr>
          <p:cNvPr id="15" name="Picture 14">
            <a:extLst>
              <a:ext uri="{FF2B5EF4-FFF2-40B4-BE49-F238E27FC236}">
                <a16:creationId xmlns:a16="http://schemas.microsoft.com/office/drawing/2014/main" id="{455F28BC-F7A3-4C12-B930-BD7811DD2E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3253" y="3552403"/>
            <a:ext cx="4663890" cy="3107342"/>
          </a:xfrm>
          <a:prstGeom prst="rect">
            <a:avLst/>
          </a:prstGeom>
        </p:spPr>
      </p:pic>
      <p:pic>
        <p:nvPicPr>
          <p:cNvPr id="17" name="Picture 16">
            <a:extLst>
              <a:ext uri="{FF2B5EF4-FFF2-40B4-BE49-F238E27FC236}">
                <a16:creationId xmlns:a16="http://schemas.microsoft.com/office/drawing/2014/main" id="{17F15662-694C-4480-BB10-87EE7E3001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6917" y="57544"/>
            <a:ext cx="2573099" cy="3430799"/>
          </a:xfrm>
          <a:prstGeom prst="rect">
            <a:avLst/>
          </a:prstGeom>
        </p:spPr>
      </p:pic>
      <p:pic>
        <p:nvPicPr>
          <p:cNvPr id="19" name="Picture 18">
            <a:extLst>
              <a:ext uri="{FF2B5EF4-FFF2-40B4-BE49-F238E27FC236}">
                <a16:creationId xmlns:a16="http://schemas.microsoft.com/office/drawing/2014/main" id="{50A551B4-5509-423F-A6B1-090C5538F7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0964" y="3556449"/>
            <a:ext cx="3107342" cy="3107342"/>
          </a:xfrm>
          <a:prstGeom prst="rect">
            <a:avLst/>
          </a:prstGeom>
        </p:spPr>
      </p:pic>
      <p:pic>
        <p:nvPicPr>
          <p:cNvPr id="21" name="Picture 20">
            <a:extLst>
              <a:ext uri="{FF2B5EF4-FFF2-40B4-BE49-F238E27FC236}">
                <a16:creationId xmlns:a16="http://schemas.microsoft.com/office/drawing/2014/main" id="{CA37DEA0-1FBB-4F1E-AF37-59D68515EB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21127" y="57544"/>
            <a:ext cx="4163572" cy="3432484"/>
          </a:xfrm>
          <a:prstGeom prst="rect">
            <a:avLst/>
          </a:prstGeom>
        </p:spPr>
      </p:pic>
      <p:sp>
        <p:nvSpPr>
          <p:cNvPr id="22" name="TextBox 21">
            <a:extLst>
              <a:ext uri="{FF2B5EF4-FFF2-40B4-BE49-F238E27FC236}">
                <a16:creationId xmlns:a16="http://schemas.microsoft.com/office/drawing/2014/main" id="{082A32C7-4C95-4F24-B7BF-0083C4F9EEF8}"/>
              </a:ext>
            </a:extLst>
          </p:cNvPr>
          <p:cNvSpPr txBox="1"/>
          <p:nvPr/>
        </p:nvSpPr>
        <p:spPr>
          <a:xfrm>
            <a:off x="327727" y="5037293"/>
            <a:ext cx="3657600" cy="1077218"/>
          </a:xfrm>
          <a:prstGeom prst="rect">
            <a:avLst/>
          </a:prstGeom>
          <a:noFill/>
        </p:spPr>
        <p:txBody>
          <a:bodyPr wrap="square" rtlCol="0">
            <a:spAutoFit/>
          </a:bodyPr>
          <a:lstStyle/>
          <a:p>
            <a:r>
              <a:rPr lang="en-GB" sz="3200" dirty="0"/>
              <a:t>Picking up where Paul left off…</a:t>
            </a:r>
          </a:p>
        </p:txBody>
      </p:sp>
    </p:spTree>
    <p:extLst>
      <p:ext uri="{BB962C8B-B14F-4D97-AF65-F5344CB8AC3E}">
        <p14:creationId xmlns:p14="http://schemas.microsoft.com/office/powerpoint/2010/main" val="3762205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4217-DDEA-415B-9368-12E0F6C76566}"/>
              </a:ext>
            </a:extLst>
          </p:cNvPr>
          <p:cNvSpPr>
            <a:spLocks noGrp="1"/>
          </p:cNvSpPr>
          <p:nvPr>
            <p:ph type="title"/>
          </p:nvPr>
        </p:nvSpPr>
        <p:spPr/>
        <p:txBody>
          <a:bodyPr/>
          <a:lstStyle/>
          <a:p>
            <a:r>
              <a:rPr lang="en-GB" dirty="0"/>
              <a:t>Connect with us today!</a:t>
            </a:r>
          </a:p>
        </p:txBody>
      </p:sp>
      <p:sp>
        <p:nvSpPr>
          <p:cNvPr id="3" name="Content Placeholder 2">
            <a:extLst>
              <a:ext uri="{FF2B5EF4-FFF2-40B4-BE49-F238E27FC236}">
                <a16:creationId xmlns:a16="http://schemas.microsoft.com/office/drawing/2014/main" id="{56F137EC-1F84-464C-AA2B-A9A477E257F7}"/>
              </a:ext>
            </a:extLst>
          </p:cNvPr>
          <p:cNvSpPr>
            <a:spLocks noGrp="1"/>
          </p:cNvSpPr>
          <p:nvPr>
            <p:ph idx="1"/>
          </p:nvPr>
        </p:nvSpPr>
        <p:spPr>
          <a:xfrm>
            <a:off x="873940" y="2403335"/>
            <a:ext cx="6607147" cy="3845064"/>
          </a:xfrm>
        </p:spPr>
        <p:txBody>
          <a:bodyPr>
            <a:normAutofit/>
          </a:bodyPr>
          <a:lstStyle/>
          <a:p>
            <a:pPr marL="0" indent="0">
              <a:lnSpc>
                <a:spcPct val="107000"/>
              </a:lnSpc>
              <a:spcAft>
                <a:spcPts val="800"/>
              </a:spcAft>
              <a:buNone/>
            </a:pPr>
            <a:r>
              <a:rPr lang="en-GB" sz="3600" dirty="0">
                <a:solidFill>
                  <a:schemeClr val="accent6">
                    <a:lumMod val="20000"/>
                    <a:lumOff val="80000"/>
                  </a:schemeClr>
                </a:solidFill>
                <a:effectLst/>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www.Kings</a:t>
            </a:r>
            <a:r>
              <a:rPr lang="en-GB" sz="3600" dirty="0">
                <a:solidFill>
                  <a:schemeClr val="accent6">
                    <a:lumMod val="20000"/>
                    <a:lumOff val="80000"/>
                  </a:schemeClr>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Fleet.org</a:t>
            </a:r>
            <a:endParaRPr lang="en-GB" sz="3600" dirty="0">
              <a:solidFill>
                <a:schemeClr val="accent6">
                  <a:lumMod val="20000"/>
                  <a:lumOff val="8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GB" sz="1100" dirty="0">
              <a:solidFill>
                <a:schemeClr val="accent6">
                  <a:lumMod val="20000"/>
                  <a:lumOff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3600" dirty="0">
                <a:solidFill>
                  <a:schemeClr val="accent6">
                    <a:lumMod val="20000"/>
                    <a:lumOff val="8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www.BroadReachMaritime.org</a:t>
            </a:r>
            <a:r>
              <a:rPr lang="en-GB" sz="3600" dirty="0">
                <a:solidFill>
                  <a:schemeClr val="accent6">
                    <a:lumMod val="20000"/>
                    <a:lumOff val="80000"/>
                  </a:schemeClr>
                </a:solidFill>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Picture 4">
            <a:extLst>
              <a:ext uri="{FF2B5EF4-FFF2-40B4-BE49-F238E27FC236}">
                <a16:creationId xmlns:a16="http://schemas.microsoft.com/office/drawing/2014/main" id="{DB42B412-B824-4E7B-A349-021DF15167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5183" y="1816833"/>
            <a:ext cx="4002186" cy="4002186"/>
          </a:xfrm>
          <a:prstGeom prst="rect">
            <a:avLst/>
          </a:prstGeom>
        </p:spPr>
      </p:pic>
    </p:spTree>
    <p:extLst>
      <p:ext uri="{BB962C8B-B14F-4D97-AF65-F5344CB8AC3E}">
        <p14:creationId xmlns:p14="http://schemas.microsoft.com/office/powerpoint/2010/main" val="31317187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Kings Fleet">
      <a:dk1>
        <a:sysClr val="windowText" lastClr="000000"/>
      </a:dk1>
      <a:lt1>
        <a:srgbClr val="EAEAEA"/>
      </a:lt1>
      <a:dk2>
        <a:srgbClr val="1E5155"/>
      </a:dk2>
      <a:lt2>
        <a:srgbClr val="EBEBEB"/>
      </a:lt2>
      <a:accent1>
        <a:srgbClr val="AD1727"/>
      </a:accent1>
      <a:accent2>
        <a:srgbClr val="AD1727"/>
      </a:accent2>
      <a:accent3>
        <a:srgbClr val="AD1727"/>
      </a:accent3>
      <a:accent4>
        <a:srgbClr val="8E8C8D"/>
      </a:accent4>
      <a:accent5>
        <a:srgbClr val="8E8C8D"/>
      </a:accent5>
      <a:accent6>
        <a:srgbClr val="8E8C8D"/>
      </a:accent6>
      <a:hlink>
        <a:srgbClr val="AD1727"/>
      </a:hlink>
      <a:folHlink>
        <a:srgbClr val="AD1727"/>
      </a:folHlink>
    </a:clrScheme>
    <a:fontScheme name="KingsFleet">
      <a:majorFont>
        <a:latin typeface="Eras Demi ITC"/>
        <a:ea typeface=""/>
        <a:cs typeface=""/>
      </a:majorFont>
      <a:minorFont>
        <a:latin typeface="Eras Medium IT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219</TotalTime>
  <Words>223</Words>
  <Application>Microsoft Office PowerPoint</Application>
  <PresentationFormat>Widescreen</PresentationFormat>
  <Paragraphs>28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Eras Demi ITC</vt:lpstr>
      <vt:lpstr>Eras Medium ITC</vt:lpstr>
      <vt:lpstr>Wingdings 3</vt:lpstr>
      <vt:lpstr>Ion</vt:lpstr>
      <vt:lpstr>Kings Fleet</vt:lpstr>
      <vt:lpstr>What is Kings Fleet?</vt:lpstr>
      <vt:lpstr>Kings Fleet History</vt:lpstr>
      <vt:lpstr>What is a Maritime Ministry?</vt:lpstr>
      <vt:lpstr>What is a Maritime Ministry?</vt:lpstr>
      <vt:lpstr>What is a Maritime Ministry?</vt:lpstr>
      <vt:lpstr>What is a Maritime Ministry?</vt:lpstr>
      <vt:lpstr>What is a Maritime Ministry?</vt:lpstr>
      <vt:lpstr>What is a Maritime Ministry?</vt:lpstr>
      <vt:lpstr>What is a Maritime Ministry?</vt:lpstr>
      <vt:lpstr>What is a Maritime Ministry?</vt:lpstr>
      <vt:lpstr>Kings Fleet Today</vt:lpstr>
      <vt:lpstr>Annual Conferences</vt:lpstr>
      <vt:lpstr>PowerPoint Presentation</vt:lpstr>
      <vt:lpstr>PowerPoint Presentation</vt:lpstr>
      <vt:lpstr>Connect with us today!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Cameron Springthorpe</dc:creator>
  <cp:lastModifiedBy>Cameron Springthorpe</cp:lastModifiedBy>
  <cp:revision>26</cp:revision>
  <dcterms:created xsi:type="dcterms:W3CDTF">2024-03-16T23:32:00Z</dcterms:created>
  <dcterms:modified xsi:type="dcterms:W3CDTF">2024-08-30T13:01:27Z</dcterms:modified>
</cp:coreProperties>
</file>